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25"/>
  </p:notesMasterIdLst>
  <p:handoutMasterIdLst>
    <p:handoutMasterId r:id="rId26"/>
  </p:handoutMasterIdLst>
  <p:sldIdLst>
    <p:sldId id="374" r:id="rId3"/>
    <p:sldId id="376" r:id="rId4"/>
    <p:sldId id="377" r:id="rId5"/>
    <p:sldId id="440" r:id="rId6"/>
    <p:sldId id="381" r:id="rId7"/>
    <p:sldId id="382" r:id="rId8"/>
    <p:sldId id="383" r:id="rId9"/>
    <p:sldId id="384" r:id="rId10"/>
    <p:sldId id="385" r:id="rId11"/>
    <p:sldId id="388" r:id="rId12"/>
    <p:sldId id="389" r:id="rId13"/>
    <p:sldId id="442" r:id="rId14"/>
    <p:sldId id="444" r:id="rId15"/>
    <p:sldId id="445" r:id="rId16"/>
    <p:sldId id="446" r:id="rId17"/>
    <p:sldId id="447" r:id="rId18"/>
    <p:sldId id="448" r:id="rId19"/>
    <p:sldId id="378" r:id="rId20"/>
    <p:sldId id="450" r:id="rId21"/>
    <p:sldId id="449" r:id="rId22"/>
    <p:sldId id="451" r:id="rId23"/>
    <p:sldId id="43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4ECA"/>
    <a:srgbClr val="DAC2EC"/>
    <a:srgbClr val="CDACE6"/>
    <a:srgbClr val="FFFF66"/>
    <a:srgbClr val="FFFF8F"/>
    <a:srgbClr val="F9BDAD"/>
    <a:srgbClr val="F8AE9A"/>
    <a:srgbClr val="F7A189"/>
    <a:srgbClr val="F0F062"/>
    <a:srgbClr val="BFF6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28" autoAdjust="0"/>
    <p:restoredTop sz="96229" autoAdjust="0"/>
  </p:normalViewPr>
  <p:slideViewPr>
    <p:cSldViewPr snapToGrid="0" showGuides="1">
      <p:cViewPr varScale="1">
        <p:scale>
          <a:sx n="112" d="100"/>
          <a:sy n="112" d="100"/>
        </p:scale>
        <p:origin x="9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B1B64-5236-4440-ACF4-02C9894F7853}" type="datetimeFigureOut">
              <a:rPr lang="en-US" smtClean="0"/>
              <a:t>1/6/21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7718-55E2-4F75-A871-C01DB193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855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막힌 원호 14">
            <a:extLst>
              <a:ext uri="{FF2B5EF4-FFF2-40B4-BE49-F238E27FC236}">
                <a16:creationId xmlns:a16="http://schemas.microsoft.com/office/drawing/2014/main" id="{AD3D7A6C-39E8-472B-A1DF-8C392B48F32E}"/>
              </a:ext>
            </a:extLst>
          </p:cNvPr>
          <p:cNvSpPr/>
          <p:nvPr userDrawn="1"/>
        </p:nvSpPr>
        <p:spPr>
          <a:xfrm>
            <a:off x="4116000" y="1685173"/>
            <a:ext cx="3960000" cy="3960000"/>
          </a:xfrm>
          <a:prstGeom prst="blockArc">
            <a:avLst>
              <a:gd name="adj1" fmla="val 13437054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" name="Graphic 14">
            <a:extLst>
              <a:ext uri="{FF2B5EF4-FFF2-40B4-BE49-F238E27FC236}">
                <a16:creationId xmlns:a16="http://schemas.microsoft.com/office/drawing/2014/main" id="{574A4730-E945-40DA-98FE-074CAF0BC172}"/>
              </a:ext>
            </a:extLst>
          </p:cNvPr>
          <p:cNvGrpSpPr/>
          <p:nvPr userDrawn="1"/>
        </p:nvGrpSpPr>
        <p:grpSpPr>
          <a:xfrm>
            <a:off x="706765" y="2182975"/>
            <a:ext cx="4655267" cy="3661447"/>
            <a:chOff x="2444748" y="555045"/>
            <a:chExt cx="7282048" cy="572745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6902B03-559F-4582-8CDD-F424FB866666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D2A55EF-EA61-4C4A-92DD-86304E07C59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0FE964E-4E38-4DF3-A248-638EEA01D55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C8D67B1-E940-41EA-A352-4728972675B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0807B0C-F30F-42DB-9CED-BC26DE3461C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D1B7001-E9CA-495F-8123-F35A5D3D7E36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5A0B8B-1531-45AB-A33D-2AFD44D40BF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255E8D-F98D-4E2C-974B-A7688F1CE2D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06C5DD93-BCBF-45DC-BFD1-2CC92CB2A03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25512" y="2339129"/>
            <a:ext cx="4422763" cy="2545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DCD1E72-FB7F-47B3-B742-49359D3555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1845A-26C4-4002-8B25-4AED5117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27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CFCC1798-1F59-4BD4-8D56-B8D785B67E63}"/>
              </a:ext>
            </a:extLst>
          </p:cNvPr>
          <p:cNvSpPr/>
          <p:nvPr userDrawn="1"/>
        </p:nvSpPr>
        <p:spPr>
          <a:xfrm rot="16200000">
            <a:off x="3691828" y="3773529"/>
            <a:ext cx="1520013" cy="15200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2D148F3-31C7-4439-A557-87B8F4D52907}"/>
              </a:ext>
            </a:extLst>
          </p:cNvPr>
          <p:cNvSpPr/>
          <p:nvPr userDrawn="1"/>
        </p:nvSpPr>
        <p:spPr>
          <a:xfrm rot="5400000">
            <a:off x="531224" y="490231"/>
            <a:ext cx="1520013" cy="152001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D79D5F1-A444-4D42-A6BC-B70529E149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486" y="612476"/>
            <a:ext cx="4399471" cy="45202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E4C200A-24A8-43AD-A980-E284C50657F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6113634" cy="6858000"/>
          </a:xfrm>
          <a:custGeom>
            <a:avLst/>
            <a:gdLst>
              <a:gd name="connsiteX0" fmla="*/ 0 w 3658111"/>
              <a:gd name="connsiteY0" fmla="*/ 0 h 6858000"/>
              <a:gd name="connsiteX1" fmla="*/ 3658111 w 3658111"/>
              <a:gd name="connsiteY1" fmla="*/ 0 h 6858000"/>
              <a:gd name="connsiteX2" fmla="*/ 3658111 w 3658111"/>
              <a:gd name="connsiteY2" fmla="*/ 6858000 h 6858000"/>
              <a:gd name="connsiteX3" fmla="*/ 0 w 3658111"/>
              <a:gd name="connsiteY3" fmla="*/ 6858000 h 6858000"/>
              <a:gd name="connsiteX4" fmla="*/ 0 w 3658111"/>
              <a:gd name="connsiteY4" fmla="*/ 0 h 6858000"/>
              <a:gd name="connsiteX0" fmla="*/ 0 w 6113634"/>
              <a:gd name="connsiteY0" fmla="*/ 0 h 6878548"/>
              <a:gd name="connsiteX1" fmla="*/ 3658111 w 6113634"/>
              <a:gd name="connsiteY1" fmla="*/ 0 h 6878548"/>
              <a:gd name="connsiteX2" fmla="*/ 6113634 w 6113634"/>
              <a:gd name="connsiteY2" fmla="*/ 6878548 h 6878548"/>
              <a:gd name="connsiteX3" fmla="*/ 0 w 6113634"/>
              <a:gd name="connsiteY3" fmla="*/ 6858000 h 6878548"/>
              <a:gd name="connsiteX4" fmla="*/ 0 w 6113634"/>
              <a:gd name="connsiteY4" fmla="*/ 0 h 6878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634" h="6878548">
                <a:moveTo>
                  <a:pt x="0" y="0"/>
                </a:moveTo>
                <a:lnTo>
                  <a:pt x="3658111" y="0"/>
                </a:lnTo>
                <a:lnTo>
                  <a:pt x="6113634" y="6878548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7869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90" r:id="rId5"/>
    <p:sldLayoutId id="2147483678" r:id="rId6"/>
    <p:sldLayoutId id="2147483680" r:id="rId7"/>
    <p:sldLayoutId id="2147483682" r:id="rId8"/>
    <p:sldLayoutId id="2147483684" r:id="rId9"/>
    <p:sldLayoutId id="2147483686" r:id="rId10"/>
    <p:sldLayoutId id="2147483689" r:id="rId11"/>
    <p:sldLayoutId id="2147483687" r:id="rId12"/>
    <p:sldLayoutId id="2147483688" r:id="rId13"/>
    <p:sldLayoutId id="2147483671" r:id="rId14"/>
    <p:sldLayoutId id="2147483672" r:id="rId15"/>
    <p:sldLayoutId id="214748369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4">
            <a:extLst>
              <a:ext uri="{FF2B5EF4-FFF2-40B4-BE49-F238E27FC236}">
                <a16:creationId xmlns:a16="http://schemas.microsoft.com/office/drawing/2014/main" id="{148EBE29-69B7-4055-BBAB-AD46FE3A7EEB}"/>
              </a:ext>
            </a:extLst>
          </p:cNvPr>
          <p:cNvSpPr/>
          <p:nvPr/>
        </p:nvSpPr>
        <p:spPr>
          <a:xfrm>
            <a:off x="536802" y="0"/>
            <a:ext cx="11499396" cy="30691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1" dirty="0"/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200" b="1" dirty="0"/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</a:rPr>
              <a:t>XÂY DỰNG TRANG WEB BÁN CAFÉ VÀ BÁNH NGỌT ONLINE</a:t>
            </a:r>
            <a:r>
              <a:rPr lang="en-VN" sz="3200" dirty="0">
                <a:solidFill>
                  <a:srgbClr val="FF0000"/>
                </a:solidFill>
              </a:rPr>
              <a:t> </a:t>
            </a:r>
            <a:endParaRPr lang="en-US" sz="32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7" name="Hình chữ nhật 7">
            <a:extLst>
              <a:ext uri="{FF2B5EF4-FFF2-40B4-BE49-F238E27FC236}">
                <a16:creationId xmlns:a16="http://schemas.microsoft.com/office/drawing/2014/main" id="{0469743B-B91D-43E2-BE9D-FD4CDFA3DCF0}"/>
              </a:ext>
            </a:extLst>
          </p:cNvPr>
          <p:cNvSpPr/>
          <p:nvPr/>
        </p:nvSpPr>
        <p:spPr>
          <a:xfrm>
            <a:off x="3048000" y="1507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vi-VN" b="1" dirty="0">
                <a:latin typeface="+mj-lt"/>
              </a:rPr>
              <a:t>TRƯỜNG ĐẠI HỌC SƯ PHẠM KỸ THUẬT TP.HCM</a:t>
            </a:r>
          </a:p>
          <a:p>
            <a:pPr algn="ctr"/>
            <a:r>
              <a:rPr lang="vi-VN" b="1" dirty="0">
                <a:latin typeface="+mj-lt"/>
              </a:rPr>
              <a:t>KHOA CÔNG NGHỆ THÔNG TIN</a:t>
            </a:r>
          </a:p>
        </p:txBody>
      </p:sp>
      <p:sp>
        <p:nvSpPr>
          <p:cNvPr id="8" name="Hộp Văn bản 5">
            <a:extLst>
              <a:ext uri="{FF2B5EF4-FFF2-40B4-BE49-F238E27FC236}">
                <a16:creationId xmlns:a16="http://schemas.microsoft.com/office/drawing/2014/main" id="{5C823120-2C46-4014-8832-50E8BFBE8605}"/>
              </a:ext>
            </a:extLst>
          </p:cNvPr>
          <p:cNvSpPr txBox="1"/>
          <p:nvPr/>
        </p:nvSpPr>
        <p:spPr>
          <a:xfrm>
            <a:off x="910318" y="3835773"/>
            <a:ext cx="475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rgbClr val="002060"/>
                </a:solidFill>
                <a:latin typeface="+mj-lt"/>
              </a:rPr>
              <a:t>GVHD: </a:t>
            </a:r>
            <a:r>
              <a:rPr lang="en-US" b="1" dirty="0" err="1">
                <a:solidFill>
                  <a:srgbClr val="002060"/>
                </a:solidFill>
                <a:latin typeface="+mj-lt"/>
              </a:rPr>
              <a:t>Trương</a:t>
            </a:r>
            <a:r>
              <a:rPr lang="en-US" b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j-lt"/>
              </a:rPr>
              <a:t>Thị</a:t>
            </a:r>
            <a:r>
              <a:rPr lang="en-US" b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j-lt"/>
              </a:rPr>
              <a:t>Khánh</a:t>
            </a:r>
            <a:r>
              <a:rPr lang="en-US" b="1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+mj-lt"/>
              </a:rPr>
              <a:t>Dịp</a:t>
            </a:r>
            <a:endParaRPr 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Hình chữ nhật 6">
            <a:extLst>
              <a:ext uri="{FF2B5EF4-FFF2-40B4-BE49-F238E27FC236}">
                <a16:creationId xmlns:a16="http://schemas.microsoft.com/office/drawing/2014/main" id="{AD048DCE-B1A8-452E-91C6-C4E7EAD5B60E}"/>
              </a:ext>
            </a:extLst>
          </p:cNvPr>
          <p:cNvSpPr/>
          <p:nvPr/>
        </p:nvSpPr>
        <p:spPr>
          <a:xfrm>
            <a:off x="910318" y="4583855"/>
            <a:ext cx="6096000" cy="1685077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SVTH</a:t>
            </a:r>
            <a:r>
              <a:rPr lang="en-US" b="1" dirty="0">
                <a:solidFill>
                  <a:srgbClr val="80000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                                                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MSSV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Trương</a:t>
            </a:r>
            <a:r>
              <a:rPr lang="en-US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Hùng</a:t>
            </a:r>
            <a:r>
              <a:rPr lang="en-US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Anh		18133001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Trần</a:t>
            </a:r>
            <a:r>
              <a:rPr lang="en-US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Gia </a:t>
            </a:r>
            <a:r>
              <a:rPr lang="en-US" b="1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Nguyên</a:t>
            </a:r>
            <a:r>
              <a:rPr lang="en-US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18133036</a:t>
            </a:r>
            <a:endParaRPr lang="en-US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2286000" algn="l"/>
              </a:tabLst>
            </a:pPr>
            <a:r>
              <a:rPr lang="en-US" b="1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Đào</a:t>
            </a:r>
            <a:r>
              <a:rPr lang="en-US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Minh Thy			18133055</a:t>
            </a:r>
            <a:endParaRPr lang="en-US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2286000" algn="l"/>
              </a:tabLst>
            </a:pPr>
            <a:r>
              <a:rPr lang="en-US" b="1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Trần</a:t>
            </a:r>
            <a:r>
              <a:rPr lang="en-US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Lệ</a:t>
            </a:r>
            <a:r>
              <a:rPr lang="en-US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Xuân</a:t>
            </a:r>
            <a:r>
              <a:rPr lang="en-US" b="1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		  	18133066</a:t>
            </a:r>
            <a:endParaRPr lang="en-US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EC983-6D9B-9545-A426-45E14C8FD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49" y="150762"/>
            <a:ext cx="1686504" cy="1815921"/>
          </a:xfrm>
          <a:prstGeom prst="rect">
            <a:avLst/>
          </a:prstGeom>
        </p:spPr>
      </p:pic>
      <p:pic>
        <p:nvPicPr>
          <p:cNvPr id="1026" name="Picture 2" descr="Capuchino Là Gì? Cách Pha Một Ly Capuchino Chuẩn, Barista Cần Biết">
            <a:extLst>
              <a:ext uri="{FF2B5EF4-FFF2-40B4-BE49-F238E27FC236}">
                <a16:creationId xmlns:a16="http://schemas.microsoft.com/office/drawing/2014/main" id="{E8BE0A37-1732-0A4F-9794-2790585D7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07" y="3289653"/>
            <a:ext cx="4752975" cy="341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2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926629" y="1203515"/>
            <a:ext cx="8118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1.5.2 </a:t>
            </a:r>
            <a:r>
              <a:rPr lang="en-US" sz="3200" b="1" dirty="0" err="1"/>
              <a:t>Lược</a:t>
            </a:r>
            <a:r>
              <a:rPr lang="en-US" sz="3200" b="1" dirty="0"/>
              <a:t> </a:t>
            </a:r>
            <a:r>
              <a:rPr lang="en-US" sz="3200" b="1" dirty="0" err="1"/>
              <a:t>đồ</a:t>
            </a:r>
            <a:r>
              <a:rPr lang="en-US" sz="3200" b="1" dirty="0"/>
              <a:t> </a:t>
            </a:r>
            <a:r>
              <a:rPr lang="en-US" sz="3200" b="1" dirty="0" err="1"/>
              <a:t>quan</a:t>
            </a:r>
            <a:r>
              <a:rPr lang="en-US" sz="3200" b="1" dirty="0"/>
              <a:t> </a:t>
            </a:r>
            <a:r>
              <a:rPr lang="en-US" sz="3200" b="1" dirty="0" err="1"/>
              <a:t>hệ</a:t>
            </a:r>
            <a:endParaRPr lang="en-US" sz="3200" b="1" dirty="0"/>
          </a:p>
          <a:p>
            <a:pPr algn="ctr"/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41680" y="76461"/>
            <a:ext cx="8482330" cy="843280"/>
            <a:chOff x="152400" y="101600"/>
            <a:chExt cx="3525520" cy="843280"/>
          </a:xfrm>
        </p:grpSpPr>
        <p:sp>
          <p:nvSpPr>
            <p:cNvPr id="5" name="Rectangle 4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41825A-0B07-3A4C-A742-8194B99DF4FF}"/>
              </a:ext>
            </a:extLst>
          </p:cNvPr>
          <p:cNvSpPr txBox="1"/>
          <p:nvPr/>
        </p:nvSpPr>
        <p:spPr>
          <a:xfrm>
            <a:off x="1154821" y="2191586"/>
            <a:ext cx="1083456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KHACHHANG</a:t>
            </a:r>
            <a:r>
              <a:rPr lang="en-US" sz="2400" dirty="0"/>
              <a:t>(</a:t>
            </a:r>
            <a:r>
              <a:rPr lang="en-US" sz="2400" u="sng" dirty="0" err="1"/>
              <a:t>SoDienThoai</a:t>
            </a:r>
            <a:r>
              <a:rPr lang="en-US" sz="2400" dirty="0"/>
              <a:t>, </a:t>
            </a:r>
            <a:r>
              <a:rPr lang="en-US" sz="2400" dirty="0" err="1"/>
              <a:t>TenKhach</a:t>
            </a:r>
            <a:r>
              <a:rPr lang="en-US" sz="2400" dirty="0"/>
              <a:t>, </a:t>
            </a:r>
            <a:r>
              <a:rPr lang="en-US" sz="2400" dirty="0" err="1"/>
              <a:t>MatKhau</a:t>
            </a:r>
            <a:r>
              <a:rPr lang="en-US" sz="2400" dirty="0"/>
              <a:t>)</a:t>
            </a:r>
            <a:endParaRPr lang="en-VN" sz="2400" dirty="0"/>
          </a:p>
          <a:p>
            <a:r>
              <a:rPr lang="en-US" sz="2400" b="1" dirty="0"/>
              <a:t>HOADON</a:t>
            </a:r>
            <a:r>
              <a:rPr lang="en-US" sz="2400" dirty="0"/>
              <a:t>(</a:t>
            </a:r>
            <a:r>
              <a:rPr lang="en-US" sz="2400" u="sng" dirty="0" err="1"/>
              <a:t>MaDon</a:t>
            </a:r>
            <a:r>
              <a:rPr lang="en-US" sz="2400" dirty="0"/>
              <a:t>, </a:t>
            </a:r>
            <a:r>
              <a:rPr lang="en-US" sz="2400" u="sng" dirty="0" err="1"/>
              <a:t>MaMon</a:t>
            </a:r>
            <a:r>
              <a:rPr lang="en-US" sz="2400" dirty="0"/>
              <a:t>, </a:t>
            </a:r>
            <a:r>
              <a:rPr lang="en-US" sz="2400" dirty="0" err="1"/>
              <a:t>SoLuong</a:t>
            </a:r>
            <a:r>
              <a:rPr lang="en-US" sz="2400" dirty="0"/>
              <a:t>, </a:t>
            </a:r>
            <a:r>
              <a:rPr lang="en-US" sz="2400" dirty="0" err="1"/>
              <a:t>NgayThanhToan</a:t>
            </a:r>
            <a:r>
              <a:rPr lang="en-US" sz="2400" dirty="0"/>
              <a:t>, </a:t>
            </a:r>
            <a:r>
              <a:rPr lang="en-US" sz="2400" dirty="0" err="1"/>
              <a:t>SoDienThoai</a:t>
            </a:r>
            <a:r>
              <a:rPr lang="en-US" sz="2400" dirty="0"/>
              <a:t>, </a:t>
            </a:r>
            <a:r>
              <a:rPr lang="en-US" sz="2400" dirty="0" err="1"/>
              <a:t>DiaChi</a:t>
            </a:r>
            <a:r>
              <a:rPr lang="en-US" sz="2400" dirty="0"/>
              <a:t>)</a:t>
            </a:r>
            <a:endParaRPr lang="en-VN" sz="2400" dirty="0"/>
          </a:p>
          <a:p>
            <a:r>
              <a:rPr lang="en-US" sz="2400" b="1" dirty="0"/>
              <a:t>LOAIMON</a:t>
            </a:r>
            <a:r>
              <a:rPr lang="en-US" sz="2400" dirty="0"/>
              <a:t>(</a:t>
            </a:r>
            <a:r>
              <a:rPr lang="en-US" sz="2400" u="sng" dirty="0" err="1"/>
              <a:t>MaLoai</a:t>
            </a:r>
            <a:r>
              <a:rPr lang="en-US" sz="2400" dirty="0"/>
              <a:t>, </a:t>
            </a:r>
            <a:r>
              <a:rPr lang="en-US" sz="2400" dirty="0" err="1"/>
              <a:t>tenLoai</a:t>
            </a:r>
            <a:r>
              <a:rPr lang="en-US" sz="2400" dirty="0"/>
              <a:t>)</a:t>
            </a:r>
            <a:endParaRPr lang="en-VN" sz="2400" dirty="0"/>
          </a:p>
          <a:p>
            <a:r>
              <a:rPr lang="en-US" sz="2400" b="1" dirty="0"/>
              <a:t>GIOHANG</a:t>
            </a:r>
            <a:r>
              <a:rPr lang="en-US" sz="2400" dirty="0"/>
              <a:t>(</a:t>
            </a:r>
            <a:r>
              <a:rPr lang="en-US" sz="2400" u="sng" dirty="0" err="1"/>
              <a:t>SoDienThoai</a:t>
            </a:r>
            <a:r>
              <a:rPr lang="en-US" sz="2400" dirty="0"/>
              <a:t>, </a:t>
            </a:r>
            <a:r>
              <a:rPr lang="en-US" sz="2400" dirty="0" err="1"/>
              <a:t>MaMon</a:t>
            </a:r>
            <a:r>
              <a:rPr lang="en-US" sz="2400" dirty="0"/>
              <a:t>, </a:t>
            </a:r>
            <a:r>
              <a:rPr lang="en-US" sz="2400" dirty="0" err="1"/>
              <a:t>SoLuong</a:t>
            </a:r>
            <a:r>
              <a:rPr lang="en-US" sz="2400" dirty="0"/>
              <a:t>)</a:t>
            </a:r>
            <a:endParaRPr lang="en-VN" sz="2400" dirty="0"/>
          </a:p>
          <a:p>
            <a:r>
              <a:rPr lang="en-US" sz="2400" b="1" dirty="0"/>
              <a:t>MON</a:t>
            </a:r>
            <a:r>
              <a:rPr lang="en-US" sz="2400" dirty="0"/>
              <a:t>(</a:t>
            </a:r>
            <a:r>
              <a:rPr lang="en-US" sz="2400" u="sng" dirty="0" err="1"/>
              <a:t>MaMon</a:t>
            </a:r>
            <a:r>
              <a:rPr lang="en-US" sz="2400" dirty="0"/>
              <a:t>, </a:t>
            </a:r>
            <a:r>
              <a:rPr lang="en-US" sz="2400" dirty="0" err="1"/>
              <a:t>TenMon</a:t>
            </a:r>
            <a:r>
              <a:rPr lang="en-US" sz="2400" dirty="0"/>
              <a:t>, Gia, </a:t>
            </a:r>
            <a:r>
              <a:rPr lang="en-US" sz="2400" dirty="0" err="1"/>
              <a:t>LinkAnh</a:t>
            </a:r>
            <a:r>
              <a:rPr lang="en-US" sz="2400" dirty="0"/>
              <a:t>, </a:t>
            </a:r>
            <a:r>
              <a:rPr lang="en-US" sz="2400" dirty="0" err="1"/>
              <a:t>MaLoai</a:t>
            </a:r>
            <a:r>
              <a:rPr lang="en-US" sz="2400" dirty="0"/>
              <a:t>)</a:t>
            </a:r>
            <a:endParaRPr lang="en-VN" sz="2400" dirty="0"/>
          </a:p>
          <a:p>
            <a:r>
              <a:rPr lang="en-US" sz="2400" b="1" dirty="0"/>
              <a:t>ADMIN</a:t>
            </a:r>
            <a:r>
              <a:rPr lang="en-US" sz="2400" dirty="0"/>
              <a:t>(</a:t>
            </a:r>
            <a:r>
              <a:rPr lang="en-US" sz="2400" u="sng" dirty="0" err="1"/>
              <a:t>SoDienThoai</a:t>
            </a:r>
            <a:r>
              <a:rPr lang="en-US" sz="2400" dirty="0"/>
              <a:t>, </a:t>
            </a:r>
            <a:r>
              <a:rPr lang="en-US" sz="2400" dirty="0" err="1"/>
              <a:t>TenaAdmin</a:t>
            </a:r>
            <a:r>
              <a:rPr lang="en-US" sz="2400" dirty="0"/>
              <a:t>, </a:t>
            </a:r>
            <a:r>
              <a:rPr lang="en-US" sz="2400" dirty="0" err="1"/>
              <a:t>MatKhau</a:t>
            </a:r>
            <a:r>
              <a:rPr lang="en-US" sz="2400" dirty="0"/>
              <a:t>)</a:t>
            </a:r>
            <a:endParaRPr lang="en-VN" sz="2400" dirty="0"/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65556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2488" y="1148258"/>
            <a:ext cx="950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1.6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tả</a:t>
            </a:r>
            <a:r>
              <a:rPr lang="en-US" sz="3200" b="1" dirty="0"/>
              <a:t> </a:t>
            </a:r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trúc</a:t>
            </a:r>
            <a:r>
              <a:rPr lang="en-US" sz="3200" b="1" dirty="0"/>
              <a:t> </a:t>
            </a:r>
            <a:r>
              <a:rPr lang="en-US" sz="3200" b="1" dirty="0" err="1"/>
              <a:t>bảng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41679" y="76461"/>
            <a:ext cx="8619505" cy="843280"/>
            <a:chOff x="152400" y="101600"/>
            <a:chExt cx="3525520" cy="843280"/>
          </a:xfrm>
        </p:grpSpPr>
        <p:sp>
          <p:nvSpPr>
            <p:cNvPr id="5" name="Rectangle 4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452E8-8FD7-A14C-9E80-71E19F9A21CD}"/>
              </a:ext>
            </a:extLst>
          </p:cNvPr>
          <p:cNvSpPr txBox="1"/>
          <p:nvPr/>
        </p:nvSpPr>
        <p:spPr>
          <a:xfrm>
            <a:off x="1569954" y="180184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1.6.1 Bảng khách hàng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34101-B9C5-114D-B1B7-6EBE6C388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63" y="2186679"/>
            <a:ext cx="6935567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4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2488" y="1148258"/>
            <a:ext cx="950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1.6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tả</a:t>
            </a:r>
            <a:r>
              <a:rPr lang="en-US" sz="3200" b="1" dirty="0"/>
              <a:t> </a:t>
            </a:r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trúc</a:t>
            </a:r>
            <a:r>
              <a:rPr lang="en-US" sz="3200" b="1" dirty="0"/>
              <a:t> </a:t>
            </a:r>
            <a:r>
              <a:rPr lang="en-US" sz="3200" b="1" dirty="0" err="1"/>
              <a:t>bảng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41679" y="76461"/>
            <a:ext cx="8619505" cy="843280"/>
            <a:chOff x="152400" y="101600"/>
            <a:chExt cx="3525520" cy="843280"/>
          </a:xfrm>
        </p:grpSpPr>
        <p:sp>
          <p:nvSpPr>
            <p:cNvPr id="5" name="Rectangle 4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452E8-8FD7-A14C-9E80-71E19F9A21CD}"/>
              </a:ext>
            </a:extLst>
          </p:cNvPr>
          <p:cNvSpPr txBox="1"/>
          <p:nvPr/>
        </p:nvSpPr>
        <p:spPr>
          <a:xfrm>
            <a:off x="1569954" y="180184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1.6.2 Bảng hoadon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9762EA-E2A7-1647-B095-79A548FEA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01" y="2155338"/>
            <a:ext cx="6006669" cy="43614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0BF274-F9E8-9147-8E6B-E21C4979D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070" y="2269405"/>
            <a:ext cx="591693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06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2488" y="1148258"/>
            <a:ext cx="950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1.6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tả</a:t>
            </a:r>
            <a:r>
              <a:rPr lang="en-US" sz="3200" b="1" dirty="0"/>
              <a:t> </a:t>
            </a:r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trúc</a:t>
            </a:r>
            <a:r>
              <a:rPr lang="en-US" sz="3200" b="1" dirty="0"/>
              <a:t> </a:t>
            </a:r>
            <a:r>
              <a:rPr lang="en-US" sz="3200" b="1" dirty="0" err="1"/>
              <a:t>bảng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41679" y="76461"/>
            <a:ext cx="8619505" cy="843280"/>
            <a:chOff x="152400" y="101600"/>
            <a:chExt cx="3525520" cy="843280"/>
          </a:xfrm>
        </p:grpSpPr>
        <p:sp>
          <p:nvSpPr>
            <p:cNvPr id="5" name="Rectangle 4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452E8-8FD7-A14C-9E80-71E19F9A21CD}"/>
              </a:ext>
            </a:extLst>
          </p:cNvPr>
          <p:cNvSpPr txBox="1"/>
          <p:nvPr/>
        </p:nvSpPr>
        <p:spPr>
          <a:xfrm>
            <a:off x="1569954" y="180184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1.6.3 Bảng Loaimon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BED937-D4B5-7A46-AC71-F979C0BE5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60" y="2530216"/>
            <a:ext cx="8483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2488" y="1148258"/>
            <a:ext cx="950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1.6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tả</a:t>
            </a:r>
            <a:r>
              <a:rPr lang="en-US" sz="3200" b="1" dirty="0"/>
              <a:t> </a:t>
            </a:r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trúc</a:t>
            </a:r>
            <a:r>
              <a:rPr lang="en-US" sz="3200" b="1" dirty="0"/>
              <a:t> </a:t>
            </a:r>
            <a:r>
              <a:rPr lang="en-US" sz="3200" b="1" dirty="0" err="1"/>
              <a:t>bảng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41679" y="76461"/>
            <a:ext cx="8619505" cy="843280"/>
            <a:chOff x="152400" y="101600"/>
            <a:chExt cx="3525520" cy="843280"/>
          </a:xfrm>
        </p:grpSpPr>
        <p:sp>
          <p:nvSpPr>
            <p:cNvPr id="5" name="Rectangle 4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452E8-8FD7-A14C-9E80-71E19F9A21CD}"/>
              </a:ext>
            </a:extLst>
          </p:cNvPr>
          <p:cNvSpPr txBox="1"/>
          <p:nvPr/>
        </p:nvSpPr>
        <p:spPr>
          <a:xfrm>
            <a:off x="1569954" y="180184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1.6.4 Bảng Giohang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BB8435-E761-6E43-A9CB-30E0C76D5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290" y="2239991"/>
            <a:ext cx="8470900" cy="45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21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2488" y="1148258"/>
            <a:ext cx="950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1.6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tả</a:t>
            </a:r>
            <a:r>
              <a:rPr lang="en-US" sz="3200" b="1" dirty="0"/>
              <a:t> </a:t>
            </a:r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trúc</a:t>
            </a:r>
            <a:r>
              <a:rPr lang="en-US" sz="3200" b="1" dirty="0"/>
              <a:t> </a:t>
            </a:r>
            <a:r>
              <a:rPr lang="en-US" sz="3200" b="1" dirty="0" err="1"/>
              <a:t>bảng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41679" y="76461"/>
            <a:ext cx="8619505" cy="843280"/>
            <a:chOff x="152400" y="101600"/>
            <a:chExt cx="3525520" cy="843280"/>
          </a:xfrm>
        </p:grpSpPr>
        <p:sp>
          <p:nvSpPr>
            <p:cNvPr id="5" name="Rectangle 4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452E8-8FD7-A14C-9E80-71E19F9A21CD}"/>
              </a:ext>
            </a:extLst>
          </p:cNvPr>
          <p:cNvSpPr txBox="1"/>
          <p:nvPr/>
        </p:nvSpPr>
        <p:spPr>
          <a:xfrm>
            <a:off x="1569954" y="1801846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1.6.5 Bảng Món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28AF04-21FB-D643-986C-6E19B13E4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612" y="2151572"/>
            <a:ext cx="8458200" cy="459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16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2488" y="1148258"/>
            <a:ext cx="950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1.6 </a:t>
            </a:r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tả</a:t>
            </a:r>
            <a:r>
              <a:rPr lang="en-US" sz="3200" b="1" dirty="0"/>
              <a:t> </a:t>
            </a:r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trúc</a:t>
            </a:r>
            <a:r>
              <a:rPr lang="en-US" sz="3200" b="1" dirty="0"/>
              <a:t> </a:t>
            </a:r>
            <a:r>
              <a:rPr lang="en-US" sz="3200" b="1" dirty="0" err="1"/>
              <a:t>bảng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41679" y="76461"/>
            <a:ext cx="8619505" cy="843280"/>
            <a:chOff x="152400" y="101600"/>
            <a:chExt cx="3525520" cy="843280"/>
          </a:xfrm>
        </p:grpSpPr>
        <p:sp>
          <p:nvSpPr>
            <p:cNvPr id="5" name="Rectangle 4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452E8-8FD7-A14C-9E80-71E19F9A21CD}"/>
              </a:ext>
            </a:extLst>
          </p:cNvPr>
          <p:cNvSpPr txBox="1"/>
          <p:nvPr/>
        </p:nvSpPr>
        <p:spPr>
          <a:xfrm>
            <a:off x="1569954" y="180184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1.6.6 Bảng admin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452F62-BF63-D349-8701-9765C463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2171178"/>
            <a:ext cx="8534400" cy="46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86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32488" y="1148258"/>
            <a:ext cx="9505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1.7 </a:t>
            </a:r>
            <a:r>
              <a:rPr lang="en-US" sz="3200" b="1" dirty="0" err="1"/>
              <a:t>Cấu</a:t>
            </a:r>
            <a:r>
              <a:rPr lang="en-US" sz="3200" b="1" dirty="0"/>
              <a:t> </a:t>
            </a:r>
            <a:r>
              <a:rPr lang="en-US" sz="3200" b="1" dirty="0" err="1"/>
              <a:t>trúc</a:t>
            </a:r>
            <a:r>
              <a:rPr lang="en-US" sz="3200" b="1" dirty="0"/>
              <a:t> </a:t>
            </a:r>
            <a:r>
              <a:rPr lang="en-US" sz="3200" b="1" dirty="0" err="1"/>
              <a:t>đồ</a:t>
            </a:r>
            <a:r>
              <a:rPr lang="en-US" sz="3200" b="1" dirty="0"/>
              <a:t> </a:t>
            </a:r>
            <a:r>
              <a:rPr lang="en-US" sz="3200" b="1" dirty="0" err="1"/>
              <a:t>án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Eclipse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41679" y="76461"/>
            <a:ext cx="7807961" cy="843280"/>
            <a:chOff x="152400" y="101600"/>
            <a:chExt cx="3525520" cy="843280"/>
          </a:xfrm>
        </p:grpSpPr>
        <p:sp>
          <p:nvSpPr>
            <p:cNvPr id="5" name="Rectangle 4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Hình ảnh 7">
            <a:extLst>
              <a:ext uri="{FF2B5EF4-FFF2-40B4-BE49-F238E27FC236}">
                <a16:creationId xmlns:a16="http://schemas.microsoft.com/office/drawing/2014/main" id="{249CC0B6-8F41-2146-B41E-352D9F068F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43737" y="1780745"/>
            <a:ext cx="4701540" cy="5029542"/>
          </a:xfrm>
          <a:prstGeom prst="rect">
            <a:avLst/>
          </a:prstGeom>
        </p:spPr>
      </p:pic>
      <p:pic>
        <p:nvPicPr>
          <p:cNvPr id="12" name="Hình ảnh 8">
            <a:extLst>
              <a:ext uri="{FF2B5EF4-FFF2-40B4-BE49-F238E27FC236}">
                <a16:creationId xmlns:a16="http://schemas.microsoft.com/office/drawing/2014/main" id="{3DB3908C-2506-0A47-B213-3800D6BDCF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57277" y="400050"/>
            <a:ext cx="344043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2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90880" y="49900"/>
            <a:ext cx="9664700" cy="843280"/>
            <a:chOff x="152400" y="101600"/>
            <a:chExt cx="9664700" cy="84328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599440" y="162560"/>
              <a:ext cx="9217660" cy="78232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Thành</a:t>
              </a:r>
              <a:r>
                <a:rPr lang="en-US" sz="4000" b="1" dirty="0"/>
                <a:t> </a:t>
              </a:r>
              <a:r>
                <a:rPr lang="en-US" sz="4000" b="1" dirty="0" err="1"/>
                <a:t>phần</a:t>
              </a:r>
              <a:r>
                <a:rPr lang="en-US" sz="4000" b="1" dirty="0"/>
                <a:t> </a:t>
              </a:r>
              <a:r>
                <a:rPr lang="en-US" sz="4000" b="1" dirty="0" err="1"/>
                <a:t>chức</a:t>
              </a:r>
              <a:r>
                <a:rPr lang="en-US" sz="4000" b="1" dirty="0"/>
                <a:t> </a:t>
              </a:r>
              <a:r>
                <a:rPr lang="en-US" sz="4000" b="1" dirty="0" err="1"/>
                <a:t>năng</a:t>
              </a:r>
              <a:r>
                <a:rPr lang="en-US" sz="4000" b="1" dirty="0"/>
                <a:t>, </a:t>
              </a:r>
              <a:r>
                <a:rPr lang="en-US" sz="4000" b="1" dirty="0" err="1"/>
                <a:t>giao</a:t>
              </a:r>
              <a:r>
                <a:rPr lang="en-US" sz="4000" b="1" dirty="0"/>
                <a:t> </a:t>
              </a:r>
              <a:r>
                <a:rPr lang="en-US" sz="4000" b="1" dirty="0" err="1"/>
                <a:t>diện</a:t>
              </a:r>
              <a:endParaRPr lang="en-US" sz="4000" b="1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3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773037" y="1315567"/>
            <a:ext cx="811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3.1 </a:t>
            </a:r>
            <a:r>
              <a:rPr lang="en-US" sz="3200" b="1" dirty="0" err="1"/>
              <a:t>Đăng</a:t>
            </a:r>
            <a:r>
              <a:rPr lang="en-US" sz="3200" b="1" dirty="0"/>
              <a:t> </a:t>
            </a:r>
            <a:r>
              <a:rPr lang="en-US" sz="3200" b="1" dirty="0" err="1"/>
              <a:t>nhập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518E3-E69D-2B4C-9535-05C8AEF16D73}"/>
              </a:ext>
            </a:extLst>
          </p:cNvPr>
          <p:cNvSpPr txBox="1"/>
          <p:nvPr/>
        </p:nvSpPr>
        <p:spPr>
          <a:xfrm>
            <a:off x="1189237" y="2097712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3.1.1 Đăng nhập bằng tài khoản khách hàng</a:t>
            </a:r>
          </a:p>
        </p:txBody>
      </p:sp>
      <p:pic>
        <p:nvPicPr>
          <p:cNvPr id="11" name="Hình ảnh 9">
            <a:extLst>
              <a:ext uri="{FF2B5EF4-FFF2-40B4-BE49-F238E27FC236}">
                <a16:creationId xmlns:a16="http://schemas.microsoft.com/office/drawing/2014/main" id="{614BD794-FDE9-974D-94AC-4C437869DA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9237" y="2664414"/>
            <a:ext cx="6291579" cy="3942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A17A3B-EDB5-574A-93A8-AAD70908FCC1}"/>
              </a:ext>
            </a:extLst>
          </p:cNvPr>
          <p:cNvSpPr txBox="1"/>
          <p:nvPr/>
        </p:nvSpPr>
        <p:spPr>
          <a:xfrm>
            <a:off x="7806690" y="2560320"/>
            <a:ext cx="38747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Mô</a:t>
            </a:r>
            <a:r>
              <a:rPr lang="en-US" sz="2000" b="1" dirty="0"/>
              <a:t> </a:t>
            </a:r>
            <a:r>
              <a:rPr lang="en-US" sz="2000" b="1" dirty="0" err="1"/>
              <a:t>tả</a:t>
            </a:r>
            <a:r>
              <a:rPr lang="en-US" sz="2000" b="1" dirty="0"/>
              <a:t>:</a:t>
            </a:r>
            <a:r>
              <a:rPr lang="en-US" sz="2000" dirty="0"/>
              <a:t> Khi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muốn</a:t>
            </a:r>
            <a:r>
              <a:rPr lang="en-US" sz="2000" dirty="0"/>
              <a:t> </a:t>
            </a:r>
            <a:r>
              <a:rPr lang="en-US" sz="2000" dirty="0" err="1"/>
              <a:t>mua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phải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khoản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ký</a:t>
            </a:r>
            <a:r>
              <a:rPr lang="en-US" sz="2000" dirty="0"/>
              <a:t> </a:t>
            </a:r>
            <a:r>
              <a:rPr lang="en-US" sz="2000" dirty="0" err="1"/>
              <a:t>trước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. Sau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xong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661602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90880" y="49900"/>
            <a:ext cx="9664700" cy="843280"/>
            <a:chOff x="152400" y="101600"/>
            <a:chExt cx="9664700" cy="84328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599440" y="162560"/>
              <a:ext cx="9217660" cy="78232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Thành</a:t>
              </a:r>
              <a:r>
                <a:rPr lang="en-US" sz="4000" b="1" dirty="0"/>
                <a:t> </a:t>
              </a:r>
              <a:r>
                <a:rPr lang="en-US" sz="4000" b="1" dirty="0" err="1"/>
                <a:t>phần</a:t>
              </a:r>
              <a:r>
                <a:rPr lang="en-US" sz="4000" b="1" dirty="0"/>
                <a:t> </a:t>
              </a:r>
              <a:r>
                <a:rPr lang="en-US" sz="4000" b="1" dirty="0" err="1"/>
                <a:t>chức</a:t>
              </a:r>
              <a:r>
                <a:rPr lang="en-US" sz="4000" b="1" dirty="0"/>
                <a:t> </a:t>
              </a:r>
              <a:r>
                <a:rPr lang="en-US" sz="4000" b="1" dirty="0" err="1"/>
                <a:t>năng</a:t>
              </a:r>
              <a:r>
                <a:rPr lang="en-US" sz="4000" b="1" dirty="0"/>
                <a:t>, </a:t>
              </a:r>
              <a:r>
                <a:rPr lang="en-US" sz="4000" b="1" dirty="0" err="1"/>
                <a:t>giao</a:t>
              </a:r>
              <a:r>
                <a:rPr lang="en-US" sz="4000" b="1" dirty="0"/>
                <a:t> </a:t>
              </a:r>
              <a:r>
                <a:rPr lang="en-US" sz="4000" b="1" dirty="0" err="1"/>
                <a:t>diện</a:t>
              </a:r>
              <a:endParaRPr lang="en-US" sz="4000" b="1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3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773037" y="1315567"/>
            <a:ext cx="811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3.1 </a:t>
            </a:r>
            <a:r>
              <a:rPr lang="en-US" sz="3200" b="1" dirty="0" err="1"/>
              <a:t>Đăng</a:t>
            </a:r>
            <a:r>
              <a:rPr lang="en-US" sz="3200" b="1" dirty="0"/>
              <a:t> </a:t>
            </a:r>
            <a:r>
              <a:rPr lang="en-US" sz="3200" b="1" dirty="0" err="1"/>
              <a:t>nhập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518E3-E69D-2B4C-9535-05C8AEF16D73}"/>
              </a:ext>
            </a:extLst>
          </p:cNvPr>
          <p:cNvSpPr txBox="1"/>
          <p:nvPr/>
        </p:nvSpPr>
        <p:spPr>
          <a:xfrm>
            <a:off x="1189237" y="2097712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3.1.2 Đăng nhập bằng tài khoản admin</a:t>
            </a:r>
          </a:p>
        </p:txBody>
      </p:sp>
      <p:pic>
        <p:nvPicPr>
          <p:cNvPr id="11" name="Hình ảnh 9">
            <a:extLst>
              <a:ext uri="{FF2B5EF4-FFF2-40B4-BE49-F238E27FC236}">
                <a16:creationId xmlns:a16="http://schemas.microsoft.com/office/drawing/2014/main" id="{614BD794-FDE9-974D-94AC-4C437869DA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9237" y="2664414"/>
            <a:ext cx="6291579" cy="3942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EE86F8-AEE9-B74F-9CCB-2A12FD6F6211}"/>
              </a:ext>
            </a:extLst>
          </p:cNvPr>
          <p:cNvSpPr txBox="1"/>
          <p:nvPr/>
        </p:nvSpPr>
        <p:spPr>
          <a:xfrm>
            <a:off x="7783830" y="2664414"/>
            <a:ext cx="4057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Mô</a:t>
            </a:r>
            <a:r>
              <a:rPr lang="en-US" sz="2000" b="1" dirty="0"/>
              <a:t> </a:t>
            </a:r>
            <a:r>
              <a:rPr lang="en-US" sz="2000" b="1" dirty="0" err="1"/>
              <a:t>tả</a:t>
            </a:r>
            <a:r>
              <a:rPr lang="en-US" sz="2000" b="1" dirty="0"/>
              <a:t>: </a:t>
            </a:r>
            <a:r>
              <a:rPr lang="en-US" sz="2000" dirty="0"/>
              <a:t>Admin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khoản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admin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trang</a:t>
            </a:r>
            <a:r>
              <a:rPr lang="en-US" sz="2000" dirty="0"/>
              <a:t> </a:t>
            </a:r>
            <a:r>
              <a:rPr lang="en-US" sz="2000" dirty="0" err="1"/>
              <a:t>xem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đơn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95693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579FB-80AA-4EBF-AE14-BA4BC4C2CF12}"/>
              </a:ext>
            </a:extLst>
          </p:cNvPr>
          <p:cNvSpPr txBox="1"/>
          <p:nvPr/>
        </p:nvSpPr>
        <p:spPr>
          <a:xfrm>
            <a:off x="5166906" y="1164377"/>
            <a:ext cx="37846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cs typeface="Arial" pitchFamily="34" charset="0"/>
              </a:rPr>
              <a:t>NỘI DUNG</a:t>
            </a:r>
            <a:endParaRPr lang="ko-KR" altLang="en-US" sz="4400" b="1" dirty="0"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1A836-9E4E-494D-9ADF-6978E64AFB3F}"/>
              </a:ext>
            </a:extLst>
          </p:cNvPr>
          <p:cNvSpPr txBox="1"/>
          <p:nvPr/>
        </p:nvSpPr>
        <p:spPr>
          <a:xfrm>
            <a:off x="5911404" y="3013501"/>
            <a:ext cx="5422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solidFill>
                  <a:srgbClr val="00B050"/>
                </a:solidFill>
              </a:rPr>
              <a:t>Phục vụ 2 đối tượng chính là admin vào khách hàng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B9ABE-5A1F-984A-935A-3F4325A258A2}"/>
              </a:ext>
            </a:extLst>
          </p:cNvPr>
          <p:cNvSpPr txBox="1"/>
          <p:nvPr/>
        </p:nvSpPr>
        <p:spPr>
          <a:xfrm>
            <a:off x="5166906" y="319816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>
                <a:solidFill>
                  <a:srgbClr val="00B050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33864A-188D-9B4D-8625-CDCE2D220004}"/>
              </a:ext>
            </a:extLst>
          </p:cNvPr>
          <p:cNvSpPr txBox="1"/>
          <p:nvPr/>
        </p:nvSpPr>
        <p:spPr>
          <a:xfrm>
            <a:off x="5167173" y="453215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400" b="1" dirty="0">
                <a:solidFill>
                  <a:srgbClr val="954ECA"/>
                </a:solidFill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81B7CC-B1BE-5E45-87AF-2C3B249A3C67}"/>
              </a:ext>
            </a:extLst>
          </p:cNvPr>
          <p:cNvSpPr txBox="1"/>
          <p:nvPr/>
        </p:nvSpPr>
        <p:spPr>
          <a:xfrm>
            <a:off x="5750418" y="4347489"/>
            <a:ext cx="5743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 dirty="0">
                <a:solidFill>
                  <a:srgbClr val="954ECA"/>
                </a:solidFill>
              </a:rPr>
              <a:t>Xây dựng một hệ thống bán bánh và coffee trực tiếp, đơn giản</a:t>
            </a:r>
          </a:p>
        </p:txBody>
      </p:sp>
      <p:pic>
        <p:nvPicPr>
          <p:cNvPr id="2050" name="Picture 2" descr="Quạt Cafe">
            <a:extLst>
              <a:ext uri="{FF2B5EF4-FFF2-40B4-BE49-F238E27FC236}">
                <a16:creationId xmlns:a16="http://schemas.microsoft.com/office/drawing/2014/main" id="{F54395E7-9558-BB4D-8892-0847B9756A6C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r="5428"/>
          <a:stretch>
            <a:fillRect/>
          </a:stretch>
        </p:blipFill>
        <p:spPr bwMode="auto">
          <a:xfrm>
            <a:off x="0" y="0"/>
            <a:ext cx="46363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Tổng hợp những loại bánh ngọt nổi tiếng nhất thế giới - Thu Huong Bakery">
            <a:extLst>
              <a:ext uri="{FF2B5EF4-FFF2-40B4-BE49-F238E27FC236}">
                <a16:creationId xmlns:a16="http://schemas.microsoft.com/office/drawing/2014/main" id="{E6170088-5E5E-B340-AADE-C1AF0D59B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019" y="42710"/>
            <a:ext cx="2652800" cy="254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903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90880" y="49900"/>
            <a:ext cx="9664700" cy="843280"/>
            <a:chOff x="152400" y="101600"/>
            <a:chExt cx="9664700" cy="84328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599440" y="162560"/>
              <a:ext cx="9217660" cy="78232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Thành</a:t>
              </a:r>
              <a:r>
                <a:rPr lang="en-US" sz="4000" b="1" dirty="0"/>
                <a:t> </a:t>
              </a:r>
              <a:r>
                <a:rPr lang="en-US" sz="4000" b="1" dirty="0" err="1"/>
                <a:t>phần</a:t>
              </a:r>
              <a:r>
                <a:rPr lang="en-US" sz="4000" b="1" dirty="0"/>
                <a:t> </a:t>
              </a:r>
              <a:r>
                <a:rPr lang="en-US" sz="4000" b="1" dirty="0" err="1"/>
                <a:t>chức</a:t>
              </a:r>
              <a:r>
                <a:rPr lang="en-US" sz="4000" b="1" dirty="0"/>
                <a:t> </a:t>
              </a:r>
              <a:r>
                <a:rPr lang="en-US" sz="4000" b="1" dirty="0" err="1"/>
                <a:t>năng</a:t>
              </a:r>
              <a:r>
                <a:rPr lang="en-US" sz="4000" b="1" dirty="0"/>
                <a:t>, </a:t>
              </a:r>
              <a:r>
                <a:rPr lang="en-US" sz="4000" b="1" dirty="0" err="1"/>
                <a:t>giao</a:t>
              </a:r>
              <a:r>
                <a:rPr lang="en-US" sz="4000" b="1" dirty="0"/>
                <a:t> </a:t>
              </a:r>
              <a:r>
                <a:rPr lang="en-US" sz="4000" b="1" dirty="0" err="1"/>
                <a:t>diện</a:t>
              </a:r>
              <a:endParaRPr lang="en-US" sz="4000" b="1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3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773037" y="1315567"/>
            <a:ext cx="811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3.1 </a:t>
            </a:r>
            <a:r>
              <a:rPr lang="en-US" sz="3200" b="1" dirty="0" err="1"/>
              <a:t>Đăng</a:t>
            </a:r>
            <a:r>
              <a:rPr lang="en-US" sz="3200" b="1" dirty="0"/>
              <a:t> </a:t>
            </a:r>
            <a:r>
              <a:rPr lang="en-US" sz="3200" b="1" dirty="0" err="1"/>
              <a:t>nhập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518E3-E69D-2B4C-9535-05C8AEF16D73}"/>
              </a:ext>
            </a:extLst>
          </p:cNvPr>
          <p:cNvSpPr txBox="1"/>
          <p:nvPr/>
        </p:nvSpPr>
        <p:spPr>
          <a:xfrm>
            <a:off x="1189237" y="209771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3.2 Đăng kí tài khoản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17A3B-EDB5-574A-93A8-AAD70908FCC1}"/>
              </a:ext>
            </a:extLst>
          </p:cNvPr>
          <p:cNvSpPr txBox="1"/>
          <p:nvPr/>
        </p:nvSpPr>
        <p:spPr>
          <a:xfrm>
            <a:off x="7806690" y="2560320"/>
            <a:ext cx="38747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Mô</a:t>
            </a:r>
            <a:r>
              <a:rPr lang="en-US" sz="2000" b="1" dirty="0"/>
              <a:t> </a:t>
            </a:r>
            <a:r>
              <a:rPr lang="en-US" sz="2000" b="1" dirty="0" err="1"/>
              <a:t>tả</a:t>
            </a:r>
            <a:r>
              <a:rPr lang="en-US" sz="2000" b="1" dirty="0"/>
              <a:t>:</a:t>
            </a:r>
            <a:r>
              <a:rPr lang="en-US" sz="2000" dirty="0"/>
              <a:t> Khi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chưa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khoản</a:t>
            </a:r>
            <a:r>
              <a:rPr lang="en-US" sz="2000" dirty="0"/>
              <a:t> </a:t>
            </a:r>
            <a:r>
              <a:rPr lang="en-US" sz="2000" dirty="0" err="1"/>
              <a:t>thì</a:t>
            </a:r>
            <a:r>
              <a:rPr lang="en-US" sz="2000" dirty="0"/>
              <a:t> </a:t>
            </a:r>
            <a:r>
              <a:rPr lang="en-US" sz="2000" dirty="0" err="1"/>
              <a:t>chọn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khoản</a:t>
            </a:r>
            <a:r>
              <a:rPr lang="en-US" sz="2000" dirty="0"/>
              <a:t>. Sau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đăng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bằng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khoản</a:t>
            </a:r>
            <a:r>
              <a:rPr lang="en-US" sz="2000" dirty="0"/>
              <a:t> </a:t>
            </a:r>
            <a:r>
              <a:rPr lang="en-US" sz="2000" dirty="0" err="1"/>
              <a:t>vừa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mua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endParaRPr lang="en-VN" sz="2000" dirty="0"/>
          </a:p>
        </p:txBody>
      </p:sp>
      <p:pic>
        <p:nvPicPr>
          <p:cNvPr id="13" name="Hình ảnh 13">
            <a:extLst>
              <a:ext uri="{FF2B5EF4-FFF2-40B4-BE49-F238E27FC236}">
                <a16:creationId xmlns:a16="http://schemas.microsoft.com/office/drawing/2014/main" id="{C7316EB9-35F4-FF44-B848-689DD545B6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9839" y="2664414"/>
            <a:ext cx="5925351" cy="36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79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90880" y="49900"/>
            <a:ext cx="9664700" cy="843280"/>
            <a:chOff x="152400" y="101600"/>
            <a:chExt cx="9664700" cy="84328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" name="Rectangle 1"/>
            <p:cNvSpPr/>
            <p:nvPr/>
          </p:nvSpPr>
          <p:spPr>
            <a:xfrm>
              <a:off x="599440" y="162560"/>
              <a:ext cx="9217660" cy="782320"/>
            </a:xfrm>
            <a:prstGeom prst="rect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err="1"/>
                <a:t>Thành</a:t>
              </a:r>
              <a:r>
                <a:rPr lang="en-US" sz="3200" b="1" dirty="0"/>
                <a:t> </a:t>
              </a:r>
              <a:r>
                <a:rPr lang="en-US" sz="3200" b="1" dirty="0" err="1"/>
                <a:t>phần</a:t>
              </a:r>
              <a:r>
                <a:rPr lang="en-US" sz="3200" b="1" dirty="0"/>
                <a:t> </a:t>
              </a:r>
              <a:r>
                <a:rPr lang="en-US" sz="3200" b="1" dirty="0" err="1"/>
                <a:t>chức</a:t>
              </a:r>
              <a:r>
                <a:rPr lang="en-US" sz="3200" b="1" dirty="0"/>
                <a:t> </a:t>
              </a:r>
              <a:r>
                <a:rPr lang="en-US" sz="3200" b="1" dirty="0" err="1"/>
                <a:t>năng</a:t>
              </a:r>
              <a:r>
                <a:rPr lang="en-US" sz="3200" b="1" dirty="0"/>
                <a:t>, </a:t>
              </a:r>
              <a:r>
                <a:rPr lang="en-US" sz="3200" b="1" dirty="0" err="1"/>
                <a:t>giao</a:t>
              </a:r>
              <a:r>
                <a:rPr lang="en-US" sz="3200" b="1" dirty="0"/>
                <a:t> </a:t>
              </a:r>
              <a:r>
                <a:rPr lang="en-US" sz="3200" b="1" dirty="0" err="1"/>
                <a:t>diện</a:t>
              </a:r>
              <a:endParaRPr lang="en-US" sz="3200" b="1" dirty="0"/>
            </a:p>
          </p:txBody>
        </p:sp>
        <p:sp>
          <p:nvSpPr>
            <p:cNvPr id="3" name="Oval 2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dirty="0"/>
                <a:t>3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1116763" y="984127"/>
            <a:ext cx="81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3.2 Giao </a:t>
            </a:r>
            <a:r>
              <a:rPr lang="en-US" b="1" dirty="0" err="1"/>
              <a:t>diện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7518E3-E69D-2B4C-9535-05C8AEF16D73}"/>
              </a:ext>
            </a:extLst>
          </p:cNvPr>
          <p:cNvSpPr txBox="1"/>
          <p:nvPr/>
        </p:nvSpPr>
        <p:spPr>
          <a:xfrm>
            <a:off x="1134368" y="1488692"/>
            <a:ext cx="2489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3.2.1 Giao diện trang chủ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23A4C-6653-874F-A172-6F635F437B5A}"/>
              </a:ext>
            </a:extLst>
          </p:cNvPr>
          <p:cNvSpPr txBox="1"/>
          <p:nvPr/>
        </p:nvSpPr>
        <p:spPr>
          <a:xfrm>
            <a:off x="1134368" y="1853243"/>
            <a:ext cx="10387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Mô</a:t>
            </a:r>
            <a:r>
              <a:rPr lang="en-US" sz="1600" b="1" dirty="0"/>
              <a:t> </a:t>
            </a:r>
            <a:r>
              <a:rPr lang="en-US" sz="1600" b="1" dirty="0" err="1"/>
              <a:t>tả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  <a:r>
              <a:rPr lang="en-US" sz="1600" dirty="0" err="1"/>
              <a:t>Đây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chính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chủ</a:t>
            </a:r>
            <a:r>
              <a:rPr lang="en-US" sz="1600" dirty="0"/>
              <a:t>. </a:t>
            </a:r>
            <a:r>
              <a:rPr lang="en-US" sz="1600" dirty="0" err="1"/>
              <a:t>Ở</a:t>
            </a:r>
            <a:r>
              <a:rPr lang="en-US" sz="1600" dirty="0"/>
              <a:t> </a:t>
            </a:r>
            <a:r>
              <a:rPr lang="en-US" sz="1600" dirty="0" err="1"/>
              <a:t>đây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r>
              <a:rPr lang="en-US" sz="1600" dirty="0"/>
              <a:t> </a:t>
            </a:r>
            <a:r>
              <a:rPr lang="en-US" sz="1600" dirty="0" err="1"/>
              <a:t>sơ</a:t>
            </a:r>
            <a:r>
              <a:rPr lang="en-US" sz="1600" dirty="0"/>
              <a:t> qua </a:t>
            </a:r>
            <a:r>
              <a:rPr lang="en-US" sz="1600" dirty="0" err="1"/>
              <a:t>tổng</a:t>
            </a:r>
            <a:r>
              <a:rPr lang="en-US" sz="1600" dirty="0"/>
              <a:t> </a:t>
            </a:r>
            <a:r>
              <a:rPr lang="en-US" sz="1600" dirty="0" err="1"/>
              <a:t>quát</a:t>
            </a:r>
            <a:r>
              <a:rPr lang="en-US" sz="1600" dirty="0"/>
              <a:t> </a:t>
            </a:r>
            <a:r>
              <a:rPr lang="en-US" sz="1600" dirty="0" err="1"/>
              <a:t>giới</a:t>
            </a:r>
            <a:r>
              <a:rPr lang="en-US" sz="1600" dirty="0"/>
              <a:t> </a:t>
            </a:r>
            <a:r>
              <a:rPr lang="en-US" sz="1600" dirty="0" err="1"/>
              <a:t>thiệu</a:t>
            </a:r>
            <a:r>
              <a:rPr lang="en-US" sz="1600" dirty="0"/>
              <a:t> </a:t>
            </a:r>
            <a:r>
              <a:rPr lang="en-US" sz="1600" dirty="0" err="1"/>
              <a:t>về</a:t>
            </a:r>
            <a:r>
              <a:rPr lang="en-US" sz="1600" dirty="0"/>
              <a:t> </a:t>
            </a:r>
            <a:r>
              <a:rPr lang="en-US" sz="1600" dirty="0" err="1"/>
              <a:t>cửa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caffee</a:t>
            </a:r>
            <a:endParaRPr lang="en-V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700DE-6D8E-2C40-BD23-ADDF83ECB21F}"/>
              </a:ext>
            </a:extLst>
          </p:cNvPr>
          <p:cNvSpPr txBox="1"/>
          <p:nvPr/>
        </p:nvSpPr>
        <p:spPr>
          <a:xfrm>
            <a:off x="1134368" y="2499574"/>
            <a:ext cx="3142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3.2.2 Giao diện trang bộ sưu tập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517F7-2F57-3943-9084-8789EC3C86B0}"/>
              </a:ext>
            </a:extLst>
          </p:cNvPr>
          <p:cNvSpPr txBox="1"/>
          <p:nvPr/>
        </p:nvSpPr>
        <p:spPr>
          <a:xfrm>
            <a:off x="1134368" y="2866355"/>
            <a:ext cx="9438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Mô</a:t>
            </a:r>
            <a:r>
              <a:rPr lang="en-US" sz="1600" b="1" dirty="0"/>
              <a:t> </a:t>
            </a:r>
            <a:r>
              <a:rPr lang="en-US" sz="1600" b="1" dirty="0" err="1"/>
              <a:t>tả</a:t>
            </a:r>
            <a:r>
              <a:rPr lang="en-US" sz="1600" b="1" dirty="0"/>
              <a:t>: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diện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thưởng</a:t>
            </a:r>
            <a:r>
              <a:rPr lang="en-US" sz="1600" dirty="0"/>
              <a:t> </a:t>
            </a:r>
            <a:r>
              <a:rPr lang="en-US" sz="1600" dirty="0" err="1"/>
              <a:t>thức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tấm</a:t>
            </a:r>
            <a:r>
              <a:rPr lang="en-US" sz="1600" dirty="0"/>
              <a:t> </a:t>
            </a:r>
            <a:r>
              <a:rPr lang="en-US" sz="1600" dirty="0" err="1"/>
              <a:t>ảnh</a:t>
            </a:r>
            <a:r>
              <a:rPr lang="en-US" sz="1600" dirty="0"/>
              <a:t> </a:t>
            </a:r>
            <a:r>
              <a:rPr lang="en-US" sz="1600" dirty="0" err="1"/>
              <a:t>đẹp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loại</a:t>
            </a:r>
            <a:r>
              <a:rPr lang="en-US" sz="1600" dirty="0"/>
              <a:t>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bán</a:t>
            </a:r>
            <a:r>
              <a:rPr lang="en-US" sz="1600" dirty="0"/>
              <a:t>.</a:t>
            </a:r>
            <a:endParaRPr lang="en-V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CB1804-C31F-DE46-A905-C8999F99331C}"/>
              </a:ext>
            </a:extLst>
          </p:cNvPr>
          <p:cNvSpPr txBox="1"/>
          <p:nvPr/>
        </p:nvSpPr>
        <p:spPr>
          <a:xfrm>
            <a:off x="1134368" y="3510456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3.2.3 Giao diện menu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D7EEBD-3666-174C-996B-65182C5E82C8}"/>
              </a:ext>
            </a:extLst>
          </p:cNvPr>
          <p:cNvSpPr txBox="1"/>
          <p:nvPr/>
        </p:nvSpPr>
        <p:spPr>
          <a:xfrm>
            <a:off x="1134367" y="3879467"/>
            <a:ext cx="10172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Mô</a:t>
            </a:r>
            <a:r>
              <a:rPr lang="en-US" sz="1600" b="1" dirty="0"/>
              <a:t> </a:t>
            </a:r>
            <a:r>
              <a:rPr lang="en-US" sz="1600" b="1" dirty="0" err="1"/>
              <a:t>tả</a:t>
            </a:r>
            <a:r>
              <a:rPr lang="en-US" sz="1600" dirty="0"/>
              <a:t>: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lựa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đặt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qua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. </a:t>
            </a:r>
            <a:r>
              <a:rPr lang="en-US" sz="1600" dirty="0" err="1"/>
              <a:t>Đây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món</a:t>
            </a:r>
            <a:r>
              <a:rPr lang="en-US" sz="1600" dirty="0"/>
              <a:t> </a:t>
            </a:r>
            <a:r>
              <a:rPr lang="en-US" sz="1600" dirty="0" err="1"/>
              <a:t>mà</a:t>
            </a:r>
            <a:r>
              <a:rPr lang="en-US" sz="1600" dirty="0"/>
              <a:t> </a:t>
            </a:r>
            <a:r>
              <a:rPr lang="en-US" sz="1600" dirty="0" err="1"/>
              <a:t>cửa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yêu</a:t>
            </a:r>
            <a:r>
              <a:rPr lang="en-US" sz="1600" dirty="0"/>
              <a:t> </a:t>
            </a:r>
            <a:r>
              <a:rPr lang="en-US" sz="1600" dirty="0" err="1"/>
              <a:t>thích</a:t>
            </a:r>
            <a:r>
              <a:rPr lang="en-US" sz="1600" dirty="0"/>
              <a:t>. </a:t>
            </a:r>
            <a:r>
              <a:rPr lang="en-US" sz="1600" dirty="0" err="1"/>
              <a:t>Ngoài</a:t>
            </a:r>
            <a:r>
              <a:rPr lang="en-US" sz="1600" dirty="0"/>
              <a:t> ra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xem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chi </a:t>
            </a:r>
            <a:r>
              <a:rPr lang="en-US" sz="1600" dirty="0" err="1"/>
              <a:t>tiết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món</a:t>
            </a:r>
            <a:r>
              <a:rPr lang="en-US" sz="1600" dirty="0"/>
              <a:t> </a:t>
            </a:r>
            <a:r>
              <a:rPr lang="en-US" sz="1600" dirty="0" err="1"/>
              <a:t>mới</a:t>
            </a:r>
            <a:endParaRPr lang="en-VN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2436E1-6841-2C49-9AA0-5A530DE425D5}"/>
              </a:ext>
            </a:extLst>
          </p:cNvPr>
          <p:cNvSpPr txBox="1"/>
          <p:nvPr/>
        </p:nvSpPr>
        <p:spPr>
          <a:xfrm>
            <a:off x="1134368" y="4523247"/>
            <a:ext cx="2476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dirty="0"/>
              <a:t>3.2.4 Giao diện giỏ hàng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CBA8C-3746-354C-9760-FE0066EB3B81}"/>
              </a:ext>
            </a:extLst>
          </p:cNvPr>
          <p:cNvSpPr txBox="1"/>
          <p:nvPr/>
        </p:nvSpPr>
        <p:spPr>
          <a:xfrm>
            <a:off x="1134368" y="4892579"/>
            <a:ext cx="10661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Mô</a:t>
            </a:r>
            <a:r>
              <a:rPr lang="en-US" sz="1600" b="1" dirty="0"/>
              <a:t> </a:t>
            </a:r>
            <a:r>
              <a:rPr lang="en-US" sz="1600" b="1" dirty="0" err="1"/>
              <a:t>tả</a:t>
            </a:r>
            <a:r>
              <a:rPr lang="en-US" sz="1600" dirty="0"/>
              <a:t>: Sau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món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r>
              <a:rPr lang="en-US" sz="1600" dirty="0"/>
              <a:t>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cập</a:t>
            </a:r>
            <a:r>
              <a:rPr lang="en-US" sz="1600" dirty="0"/>
              <a:t> </a:t>
            </a:r>
            <a:r>
              <a:rPr lang="en-US" sz="1600" dirty="0" err="1"/>
              <a:t>nhật</a:t>
            </a:r>
            <a:r>
              <a:rPr lang="en-US" sz="1600" dirty="0"/>
              <a:t> qua </a:t>
            </a:r>
            <a:r>
              <a:rPr lang="en-US" sz="1600" dirty="0" err="1"/>
              <a:t>bên</a:t>
            </a:r>
            <a:r>
              <a:rPr lang="en-US" sz="1600" dirty="0"/>
              <a:t> </a:t>
            </a:r>
            <a:r>
              <a:rPr lang="en-US" sz="1600" dirty="0" err="1"/>
              <a:t>phần</a:t>
            </a:r>
            <a:r>
              <a:rPr lang="en-US" sz="1600" dirty="0"/>
              <a:t> </a:t>
            </a:r>
            <a:r>
              <a:rPr lang="en-US" sz="1600" dirty="0" err="1"/>
              <a:t>thanh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giỏ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chuẩn</a:t>
            </a:r>
            <a:r>
              <a:rPr lang="en-US" sz="1600" dirty="0"/>
              <a:t> </a:t>
            </a:r>
            <a:r>
              <a:rPr lang="en-US" sz="1600" dirty="0" err="1"/>
              <a:t>bị</a:t>
            </a:r>
            <a:r>
              <a:rPr lang="en-US" sz="1600" dirty="0"/>
              <a:t> </a:t>
            </a:r>
            <a:r>
              <a:rPr lang="en-US" sz="1600" dirty="0" err="1"/>
              <a:t>thanh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. Sau </a:t>
            </a:r>
            <a:r>
              <a:rPr lang="en-US" sz="1600" dirty="0" err="1"/>
              <a:t>đó</a:t>
            </a:r>
            <a:r>
              <a:rPr lang="en-US" sz="1600" dirty="0"/>
              <a:t>,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se </a:t>
            </a:r>
            <a:r>
              <a:rPr lang="en-US" sz="1600" dirty="0" err="1"/>
              <a:t>cung</a:t>
            </a:r>
            <a:r>
              <a:rPr lang="en-US" sz="1600" dirty="0"/>
              <a:t> </a:t>
            </a:r>
            <a:r>
              <a:rPr lang="en-US" sz="1600" dirty="0" err="1"/>
              <a:t>cấp</a:t>
            </a:r>
            <a:r>
              <a:rPr lang="en-US" sz="1600" dirty="0"/>
              <a:t> </a:t>
            </a:r>
            <a:r>
              <a:rPr lang="en-US" sz="1600" dirty="0" err="1"/>
              <a:t>địa</a:t>
            </a:r>
            <a:r>
              <a:rPr lang="en-US" sz="1600" dirty="0"/>
              <a:t> </a:t>
            </a:r>
            <a:r>
              <a:rPr lang="en-US" sz="1600" dirty="0" err="1"/>
              <a:t>chỉ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bên</a:t>
            </a:r>
            <a:r>
              <a:rPr lang="en-US" sz="1600" dirty="0"/>
              <a:t> </a:t>
            </a:r>
            <a:r>
              <a:rPr lang="en-US" sz="1600" dirty="0" err="1"/>
              <a:t>cửa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xác</a:t>
            </a:r>
            <a:r>
              <a:rPr lang="en-US" sz="1600" dirty="0"/>
              <a:t> </a:t>
            </a:r>
            <a:r>
              <a:rPr lang="en-US" sz="1600" dirty="0" err="1"/>
              <a:t>nhận</a:t>
            </a:r>
            <a:r>
              <a:rPr lang="en-US" sz="1600" dirty="0"/>
              <a:t> </a:t>
            </a:r>
            <a:r>
              <a:rPr lang="en-US" sz="1600" dirty="0" err="1"/>
              <a:t>đươn</a:t>
            </a:r>
            <a:r>
              <a:rPr lang="en-US" sz="1600" dirty="0"/>
              <a:t> </a:t>
            </a:r>
            <a:r>
              <a:rPr lang="en-US" sz="1600" dirty="0" err="1"/>
              <a:t>giao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endParaRPr lang="en-VN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46A67-626B-8F4E-9351-71AD018D6361}"/>
              </a:ext>
            </a:extLst>
          </p:cNvPr>
          <p:cNvSpPr txBox="1"/>
          <p:nvPr/>
        </p:nvSpPr>
        <p:spPr>
          <a:xfrm>
            <a:off x="1134367" y="5477354"/>
            <a:ext cx="4439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3.2.5 Giao </a:t>
            </a:r>
            <a:r>
              <a:rPr lang="en-US" sz="1600" b="1" dirty="0" err="1"/>
              <a:t>diện</a:t>
            </a:r>
            <a:r>
              <a:rPr lang="en-US" sz="1600" b="1" dirty="0"/>
              <a:t> </a:t>
            </a:r>
            <a:r>
              <a:rPr lang="en-US" sz="1600" b="1" dirty="0" err="1"/>
              <a:t>xem</a:t>
            </a:r>
            <a:r>
              <a:rPr lang="en-US" sz="1600" b="1" dirty="0"/>
              <a:t> </a:t>
            </a:r>
            <a:r>
              <a:rPr lang="en-US" sz="1600" b="1" dirty="0" err="1"/>
              <a:t>thông</a:t>
            </a:r>
            <a:r>
              <a:rPr lang="en-US" sz="1600" b="1" dirty="0"/>
              <a:t> tin </a:t>
            </a:r>
            <a:r>
              <a:rPr lang="en-US" sz="1600" b="1" dirty="0" err="1"/>
              <a:t>các</a:t>
            </a:r>
            <a:r>
              <a:rPr lang="en-US" sz="1600" b="1" dirty="0"/>
              <a:t> </a:t>
            </a:r>
            <a:r>
              <a:rPr lang="en-US" sz="1600" b="1" dirty="0" err="1"/>
              <a:t>đơn</a:t>
            </a:r>
            <a:r>
              <a:rPr lang="en-US" sz="1600" b="1" dirty="0"/>
              <a:t> </a:t>
            </a:r>
            <a:r>
              <a:rPr lang="en-US" sz="1600" b="1" dirty="0" err="1"/>
              <a:t>hàng</a:t>
            </a:r>
            <a:endParaRPr lang="en-VN" sz="1600" dirty="0"/>
          </a:p>
          <a:p>
            <a:endParaRPr lang="en-VN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56F4DA-3D64-434C-82D0-3A87C50DEA3D}"/>
              </a:ext>
            </a:extLst>
          </p:cNvPr>
          <p:cNvSpPr txBox="1"/>
          <p:nvPr/>
        </p:nvSpPr>
        <p:spPr>
          <a:xfrm>
            <a:off x="1134367" y="5769741"/>
            <a:ext cx="10038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Mô</a:t>
            </a:r>
            <a:r>
              <a:rPr lang="en-US" sz="1600" b="1" dirty="0"/>
              <a:t> </a:t>
            </a:r>
            <a:r>
              <a:rPr lang="en-US" sz="1600" b="1" dirty="0" err="1"/>
              <a:t>tả</a:t>
            </a:r>
            <a:r>
              <a:rPr lang="en-US" sz="1600" dirty="0"/>
              <a:t>: Sau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món</a:t>
            </a:r>
            <a:r>
              <a:rPr lang="en-US" sz="1600" dirty="0"/>
              <a:t> </a:t>
            </a:r>
            <a:r>
              <a:rPr lang="en-US" sz="1600" dirty="0" err="1"/>
              <a:t>mua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tiến</a:t>
            </a:r>
            <a:r>
              <a:rPr lang="en-US" sz="1600" dirty="0"/>
              <a:t> </a:t>
            </a:r>
            <a:r>
              <a:rPr lang="en-US" sz="1600" dirty="0" err="1"/>
              <a:t>hành</a:t>
            </a:r>
            <a:r>
              <a:rPr lang="en-US" sz="1600" dirty="0"/>
              <a:t> </a:t>
            </a:r>
            <a:r>
              <a:rPr lang="en-US" sz="1600" dirty="0" err="1"/>
              <a:t>thanh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, </a:t>
            </a:r>
            <a:r>
              <a:rPr lang="en-US" sz="1600" dirty="0" err="1"/>
              <a:t>thì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cập</a:t>
            </a:r>
            <a:r>
              <a:rPr lang="en-US" sz="1600" dirty="0"/>
              <a:t> </a:t>
            </a:r>
            <a:r>
              <a:rPr lang="en-US" sz="1600" dirty="0" err="1"/>
              <a:t>nhật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/>
              <a:t>này</a:t>
            </a:r>
            <a:r>
              <a:rPr lang="en-US" sz="1600" dirty="0"/>
              <a:t>. Admin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đăng</a:t>
            </a:r>
            <a:r>
              <a:rPr lang="en-US" sz="1600" dirty="0"/>
              <a:t> </a:t>
            </a:r>
            <a:r>
              <a:rPr lang="en-US" sz="1600" dirty="0" err="1"/>
              <a:t>nhập</a:t>
            </a:r>
            <a:r>
              <a:rPr lang="en-US" sz="1600" dirty="0"/>
              <a:t> </a:t>
            </a:r>
            <a:r>
              <a:rPr lang="en-US" sz="1600" dirty="0" err="1"/>
              <a:t>bằng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khoản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lấy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hóa</a:t>
            </a:r>
            <a:r>
              <a:rPr lang="en-US" sz="1600" dirty="0"/>
              <a:t> </a:t>
            </a:r>
            <a:r>
              <a:rPr lang="en-US" sz="1600" dirty="0" err="1"/>
              <a:t>đơn</a:t>
            </a:r>
            <a:r>
              <a:rPr lang="en-US" sz="1600" dirty="0"/>
              <a:t>.</a:t>
            </a:r>
            <a:endParaRPr lang="en-VN" sz="1600" dirty="0"/>
          </a:p>
        </p:txBody>
      </p:sp>
    </p:spTree>
    <p:extLst>
      <p:ext uri="{BB962C8B-B14F-4D97-AF65-F5344CB8AC3E}">
        <p14:creationId xmlns:p14="http://schemas.microsoft.com/office/powerpoint/2010/main" val="362137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🌈 Rainbows Everywhere 🌈 | Rainbow gif, Motion design animation, Cut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220" y="-680036"/>
            <a:ext cx="6163440" cy="453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🌈 Rainbows Everywhere 🌈 | Rainbow gif, Motion design animation, Cut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4974"/>
            <a:ext cx="6040220" cy="453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0" name="Picture 6" descr="Free Vector | Dairy products food set illustr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7" b="43379"/>
          <a:stretch/>
        </p:blipFill>
        <p:spPr bwMode="auto">
          <a:xfrm>
            <a:off x="4450361" y="5760719"/>
            <a:ext cx="3426159" cy="117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ree Vector | Dairy products food set illustr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92" b="20290"/>
          <a:stretch/>
        </p:blipFill>
        <p:spPr bwMode="auto">
          <a:xfrm>
            <a:off x="7876520" y="5917493"/>
            <a:ext cx="4225919" cy="102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ree Vector | Dairy products food set illustr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60" b="-9805"/>
          <a:stretch/>
        </p:blipFill>
        <p:spPr bwMode="auto">
          <a:xfrm>
            <a:off x="107183" y="5917493"/>
            <a:ext cx="4225919" cy="138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ts and Leather Jackets - Beginning - Wattpad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176" y="1405361"/>
            <a:ext cx="5638797" cy="45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f kawaii bye 1 » GIF Download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718" y="2074591"/>
            <a:ext cx="4390682" cy="356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: THE PARTY THREAD - Page 132 - Beauty Insider Community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6" y="2188705"/>
            <a:ext cx="4307335" cy="349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323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1680" y="76461"/>
            <a:ext cx="7771255" cy="843280"/>
            <a:chOff x="152400" y="101600"/>
            <a:chExt cx="7771255" cy="843280"/>
          </a:xfrm>
        </p:grpSpPr>
        <p:sp>
          <p:nvSpPr>
            <p:cNvPr id="8" name="Rectangle 7"/>
            <p:cNvSpPr/>
            <p:nvPr/>
          </p:nvSpPr>
          <p:spPr>
            <a:xfrm>
              <a:off x="599439" y="162560"/>
              <a:ext cx="7324216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VN" sz="2000" b="1" dirty="0">
                  <a:solidFill>
                    <a:schemeClr val="tx1"/>
                  </a:solidFill>
                </a:rPr>
                <a:t>Phục vụ 2 đối tượng chính là admin vào khách hàng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1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1547466" y="1300174"/>
            <a:ext cx="8665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ĐỐI VỚI NGƯỜI DÙNG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9118DC-4F15-AE45-8F4A-3E64E8C404F7}"/>
              </a:ext>
            </a:extLst>
          </p:cNvPr>
          <p:cNvSpPr txBox="1"/>
          <p:nvPr/>
        </p:nvSpPr>
        <p:spPr>
          <a:xfrm>
            <a:off x="1503433" y="2291732"/>
            <a:ext cx="39958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/>
              <a:t>Xem trang chủ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2400" dirty="0"/>
              <a:t>Xem sản phẩm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</a:t>
            </a:r>
            <a:r>
              <a:rPr lang="en-VN" sz="2400" dirty="0"/>
              <a:t>em ảnh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Đ</a:t>
            </a:r>
            <a:r>
              <a:rPr lang="en-VN" sz="2400" dirty="0"/>
              <a:t>ăng kí thành viên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Đ</a:t>
            </a:r>
            <a:r>
              <a:rPr lang="en-VN" sz="2400" dirty="0"/>
              <a:t>ăng nhập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</a:t>
            </a:r>
            <a:r>
              <a:rPr lang="en-VN" sz="2400" dirty="0"/>
              <a:t>iỏ hàng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Đ</a:t>
            </a:r>
            <a:r>
              <a:rPr lang="en-VN" sz="2400" dirty="0"/>
              <a:t>ặt hàng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X</a:t>
            </a:r>
            <a:r>
              <a:rPr lang="en-VN" sz="2400" dirty="0"/>
              <a:t>oá hàng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VN" dirty="0"/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8777BC15-1482-A948-967C-42F99F5A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189" y="954759"/>
            <a:ext cx="6460901" cy="590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949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41680" y="76461"/>
            <a:ext cx="7771255" cy="843280"/>
            <a:chOff x="152400" y="101600"/>
            <a:chExt cx="7771255" cy="843280"/>
          </a:xfrm>
        </p:grpSpPr>
        <p:sp>
          <p:nvSpPr>
            <p:cNvPr id="8" name="Rectangle 7"/>
            <p:cNvSpPr/>
            <p:nvPr/>
          </p:nvSpPr>
          <p:spPr>
            <a:xfrm>
              <a:off x="599439" y="162560"/>
              <a:ext cx="7324216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VN" sz="2000" b="1" dirty="0">
                  <a:solidFill>
                    <a:schemeClr val="tx1"/>
                  </a:solidFill>
                </a:rPr>
                <a:t>Phục vụ 2 đối tượng chính là admin vào khách hàng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1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-1547466" y="1300174"/>
            <a:ext cx="8665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Đối</a:t>
            </a:r>
            <a:r>
              <a:rPr lang="en-US" sz="3200" b="1" dirty="0"/>
              <a:t> </a:t>
            </a:r>
            <a:r>
              <a:rPr lang="en-US" sz="3200" b="1" dirty="0" err="1"/>
              <a:t>với</a:t>
            </a:r>
            <a:r>
              <a:rPr lang="en-US" sz="3200" b="1" dirty="0"/>
              <a:t> admin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9118DC-4F15-AE45-8F4A-3E64E8C404F7}"/>
              </a:ext>
            </a:extLst>
          </p:cNvPr>
          <p:cNvSpPr txBox="1"/>
          <p:nvPr/>
        </p:nvSpPr>
        <p:spPr>
          <a:xfrm>
            <a:off x="1503433" y="2291732"/>
            <a:ext cx="3995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Quản lí đơn hàng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</a:t>
            </a:r>
            <a:r>
              <a:rPr lang="en-VN" dirty="0"/>
              <a:t>uản lí chi tiết đơn hàng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dirty="0"/>
              <a:t>Xem thông tin khách hàng</a:t>
            </a:r>
          </a:p>
        </p:txBody>
      </p: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8777BC15-1482-A948-967C-42F99F5AE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33" y="954759"/>
            <a:ext cx="6731358" cy="590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75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962908"/>
            <a:ext cx="4103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41680" y="76461"/>
            <a:ext cx="8528050" cy="843280"/>
            <a:chOff x="152400" y="101600"/>
            <a:chExt cx="3525520" cy="843280"/>
          </a:xfrm>
        </p:grpSpPr>
        <p:sp>
          <p:nvSpPr>
            <p:cNvPr id="18" name="Rectangle 17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-1401688" y="1252657"/>
            <a:ext cx="9745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Sơ</a:t>
            </a:r>
            <a:r>
              <a:rPr lang="en-US" sz="3200" b="1" dirty="0"/>
              <a:t> </a:t>
            </a:r>
            <a:r>
              <a:rPr lang="en-US" sz="3200" b="1" dirty="0" err="1"/>
              <a:t>đồ</a:t>
            </a:r>
            <a:r>
              <a:rPr lang="en-US" sz="3200" b="1" dirty="0"/>
              <a:t> use case </a:t>
            </a:r>
            <a:r>
              <a:rPr lang="en-US" sz="3200" b="1" dirty="0" err="1"/>
              <a:t>tổng</a:t>
            </a:r>
            <a:r>
              <a:rPr lang="en-US" sz="3200" b="1" dirty="0"/>
              <a:t> </a:t>
            </a:r>
            <a:r>
              <a:rPr lang="en-US" sz="3200" b="1" dirty="0" err="1"/>
              <a:t>quát</a:t>
            </a:r>
            <a:endParaRPr lang="en-US" sz="32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" name="Hình ảnh 10">
            <a:extLst>
              <a:ext uri="{FF2B5EF4-FFF2-40B4-BE49-F238E27FC236}">
                <a16:creationId xmlns:a16="http://schemas.microsoft.com/office/drawing/2014/main" id="{F2363CC9-B53D-E24F-A43C-13849ADA0C35}"/>
              </a:ext>
            </a:extLst>
          </p:cNvPr>
          <p:cNvPicPr/>
          <p:nvPr/>
        </p:nvPicPr>
        <p:blipFill rotWithShape="1">
          <a:blip r:embed="rId2"/>
          <a:srcRect b="7505"/>
          <a:stretch/>
        </p:blipFill>
        <p:spPr bwMode="auto">
          <a:xfrm>
            <a:off x="2966224" y="2113786"/>
            <a:ext cx="5943600" cy="4467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7171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41680" y="76461"/>
            <a:ext cx="8390890" cy="843280"/>
            <a:chOff x="152400" y="101600"/>
            <a:chExt cx="3525520" cy="843280"/>
          </a:xfrm>
        </p:grpSpPr>
        <p:sp>
          <p:nvSpPr>
            <p:cNvPr id="6" name="Rectangle 5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-1058787" y="1177316"/>
            <a:ext cx="811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1.1 Use case </a:t>
            </a:r>
            <a:r>
              <a:rPr lang="en-US" sz="3200" b="1" dirty="0" err="1"/>
              <a:t>đăng</a:t>
            </a:r>
            <a:r>
              <a:rPr lang="en-US" sz="3200" b="1" dirty="0"/>
              <a:t> </a:t>
            </a:r>
            <a:r>
              <a:rPr lang="en-US" sz="3200" b="1" dirty="0" err="1"/>
              <a:t>nhập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Hình ảnh 12">
            <a:extLst>
              <a:ext uri="{FF2B5EF4-FFF2-40B4-BE49-F238E27FC236}">
                <a16:creationId xmlns:a16="http://schemas.microsoft.com/office/drawing/2014/main" id="{BB125E34-7985-E54A-97A9-9C23F657E6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27742" y="2019667"/>
            <a:ext cx="5136515" cy="45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858185" y="1247618"/>
            <a:ext cx="811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1.2 Use case </a:t>
            </a:r>
            <a:r>
              <a:rPr lang="en-US" sz="3200" b="1" dirty="0" err="1"/>
              <a:t>đăng</a:t>
            </a:r>
            <a:r>
              <a:rPr lang="en-US" sz="3200" b="1" dirty="0"/>
              <a:t> </a:t>
            </a:r>
            <a:r>
              <a:rPr lang="en-US" sz="3200" b="1" dirty="0" err="1"/>
              <a:t>ký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741680" y="76461"/>
            <a:ext cx="8676640" cy="843280"/>
            <a:chOff x="152400" y="101600"/>
            <a:chExt cx="3525520" cy="843280"/>
          </a:xfrm>
        </p:grpSpPr>
        <p:sp>
          <p:nvSpPr>
            <p:cNvPr id="5" name="Rectangle 4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Hình ảnh 14">
            <a:extLst>
              <a:ext uri="{FF2B5EF4-FFF2-40B4-BE49-F238E27FC236}">
                <a16:creationId xmlns:a16="http://schemas.microsoft.com/office/drawing/2014/main" id="{05F5E71F-AB5B-A34C-8378-3C47881B0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0240" y="2160270"/>
            <a:ext cx="5342890" cy="4206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DC5509-74FD-9445-96A7-7CD5D58E8FCF}"/>
              </a:ext>
            </a:extLst>
          </p:cNvPr>
          <p:cNvSpPr txBox="1"/>
          <p:nvPr/>
        </p:nvSpPr>
        <p:spPr>
          <a:xfrm>
            <a:off x="7543800" y="1247618"/>
            <a:ext cx="4692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b="1" dirty="0"/>
              <a:t>1.3 Use case mua hàng</a:t>
            </a:r>
          </a:p>
        </p:txBody>
      </p:sp>
      <p:pic>
        <p:nvPicPr>
          <p:cNvPr id="12" name="Hình ảnh 17">
            <a:extLst>
              <a:ext uri="{FF2B5EF4-FFF2-40B4-BE49-F238E27FC236}">
                <a16:creationId xmlns:a16="http://schemas.microsoft.com/office/drawing/2014/main" id="{084D0F5D-BD61-2F45-AD9B-7BBC3FBEE7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81775" y="2137410"/>
            <a:ext cx="5268595" cy="420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659" y="1188009"/>
            <a:ext cx="811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3200" b="1" dirty="0"/>
              <a:t>1.4 </a:t>
            </a:r>
            <a:r>
              <a:rPr lang="en-US" sz="3200" b="1" dirty="0" err="1"/>
              <a:t>Biểu</a:t>
            </a:r>
            <a:r>
              <a:rPr lang="en-US" sz="3200" b="1" dirty="0"/>
              <a:t> </a:t>
            </a:r>
            <a:r>
              <a:rPr lang="en-US" sz="3200" b="1" dirty="0" err="1"/>
              <a:t>đồ</a:t>
            </a:r>
            <a:r>
              <a:rPr lang="en-US" sz="3200" b="1" dirty="0"/>
              <a:t> ERD </a:t>
            </a:r>
            <a:endParaRPr lang="en-VN" sz="32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741680" y="76461"/>
            <a:ext cx="8790940" cy="843280"/>
            <a:chOff x="152400" y="101600"/>
            <a:chExt cx="3525520" cy="843280"/>
          </a:xfrm>
        </p:grpSpPr>
        <p:sp>
          <p:nvSpPr>
            <p:cNvPr id="6" name="Rectangle 5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6980" y="1520747"/>
            <a:ext cx="269626" cy="716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b="1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Hình ảnh 3">
            <a:extLst>
              <a:ext uri="{FF2B5EF4-FFF2-40B4-BE49-F238E27FC236}">
                <a16:creationId xmlns:a16="http://schemas.microsoft.com/office/drawing/2014/main" id="{C36164CE-4526-AC46-9F58-DFFFDDACC6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74119" y="2041052"/>
            <a:ext cx="6662333" cy="400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32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685924" y="1137424"/>
            <a:ext cx="811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1.5 </a:t>
            </a:r>
            <a:r>
              <a:rPr lang="en-US" sz="3200" b="1" dirty="0" err="1"/>
              <a:t>Lược</a:t>
            </a:r>
            <a:r>
              <a:rPr lang="en-US" sz="3200" b="1" dirty="0"/>
              <a:t> </a:t>
            </a:r>
            <a:r>
              <a:rPr lang="en-US" sz="3200" b="1" dirty="0" err="1"/>
              <a:t>đồ</a:t>
            </a:r>
            <a:r>
              <a:rPr lang="en-US" sz="3200" b="1" dirty="0"/>
              <a:t> </a:t>
            </a:r>
            <a:r>
              <a:rPr lang="en-US" sz="3200" b="1" dirty="0" err="1"/>
              <a:t>quan</a:t>
            </a:r>
            <a:r>
              <a:rPr lang="en-US" sz="3200" b="1" dirty="0"/>
              <a:t> </a:t>
            </a:r>
            <a:r>
              <a:rPr lang="en-US" sz="3200" b="1" dirty="0" err="1"/>
              <a:t>hệ</a:t>
            </a:r>
            <a:endParaRPr lang="en-US" sz="3200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741680" y="76461"/>
            <a:ext cx="8345170" cy="843280"/>
            <a:chOff x="152400" y="101600"/>
            <a:chExt cx="3525520" cy="843280"/>
          </a:xfrm>
        </p:grpSpPr>
        <p:sp>
          <p:nvSpPr>
            <p:cNvPr id="6" name="Rectangle 5"/>
            <p:cNvSpPr/>
            <p:nvPr/>
          </p:nvSpPr>
          <p:spPr>
            <a:xfrm>
              <a:off x="599440" y="162560"/>
              <a:ext cx="3078480" cy="782320"/>
            </a:xfrm>
            <a:prstGeom prst="rect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 err="1"/>
                <a:t>Phân</a:t>
              </a:r>
              <a:r>
                <a:rPr lang="en-US" sz="4000" b="1" dirty="0"/>
                <a:t> </a:t>
              </a:r>
              <a:r>
                <a:rPr lang="en-US" sz="4000" b="1" dirty="0" err="1"/>
                <a:t>tích</a:t>
              </a:r>
              <a:r>
                <a:rPr lang="en-US" sz="4000" b="1" dirty="0"/>
                <a:t> </a:t>
              </a:r>
              <a:r>
                <a:rPr lang="en-US" sz="4000" b="1" dirty="0" err="1"/>
                <a:t>và</a:t>
              </a:r>
              <a:r>
                <a:rPr lang="en-US" sz="4000" b="1" dirty="0"/>
                <a:t> </a:t>
              </a:r>
              <a:r>
                <a:rPr lang="en-US" sz="4000" b="1" dirty="0" err="1"/>
                <a:t>thiết</a:t>
              </a:r>
              <a:r>
                <a:rPr lang="en-US" sz="4000" b="1" dirty="0"/>
                <a:t> </a:t>
              </a:r>
              <a:r>
                <a:rPr lang="en-US" sz="4000" b="1" dirty="0" err="1"/>
                <a:t>kế</a:t>
              </a:r>
              <a:endParaRPr lang="en-US" sz="4000" b="1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52400" y="101600"/>
              <a:ext cx="894080" cy="843280"/>
            </a:xfrm>
            <a:prstGeom prst="ellipse">
              <a:avLst/>
            </a:prstGeom>
            <a:solidFill>
              <a:srgbClr val="BFF6B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/>
                <a:t>2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0"/>
            <a:ext cx="536802" cy="6858000"/>
          </a:xfrm>
          <a:prstGeom prst="rect">
            <a:avLst/>
          </a:prstGeom>
          <a:solidFill>
            <a:srgbClr val="BFF6B0"/>
          </a:solidFill>
          <a:ln>
            <a:solidFill>
              <a:srgbClr val="BFF6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D3DB9-A2C3-3F4A-94A8-46C9075C2204}"/>
              </a:ext>
            </a:extLst>
          </p:cNvPr>
          <p:cNvSpPr txBox="1"/>
          <p:nvPr/>
        </p:nvSpPr>
        <p:spPr>
          <a:xfrm>
            <a:off x="1788019" y="18724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1.5.1 Diagram</a:t>
            </a:r>
          </a:p>
        </p:txBody>
      </p:sp>
      <p:pic>
        <p:nvPicPr>
          <p:cNvPr id="12" name="Hình ảnh 2">
            <a:extLst>
              <a:ext uri="{FF2B5EF4-FFF2-40B4-BE49-F238E27FC236}">
                <a16:creationId xmlns:a16="http://schemas.microsoft.com/office/drawing/2014/main" id="{D8BA92CD-2474-3148-80F5-6D3637281E3A}"/>
              </a:ext>
            </a:extLst>
          </p:cNvPr>
          <p:cNvPicPr/>
          <p:nvPr/>
        </p:nvPicPr>
        <p:blipFill rotWithShape="1">
          <a:blip r:embed="rId2"/>
          <a:srcRect t="9035" b="9811"/>
          <a:stretch/>
        </p:blipFill>
        <p:spPr bwMode="auto">
          <a:xfrm>
            <a:off x="2940809" y="2392131"/>
            <a:ext cx="6557521" cy="3814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4436945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2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5770</TotalTime>
  <Words>782</Words>
  <Application>Microsoft Macintosh PowerPoint</Application>
  <PresentationFormat>Widescreen</PresentationFormat>
  <Paragraphs>115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Times New Roman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Office User</cp:lastModifiedBy>
  <cp:revision>483</cp:revision>
  <dcterms:created xsi:type="dcterms:W3CDTF">2020-01-20T05:08:25Z</dcterms:created>
  <dcterms:modified xsi:type="dcterms:W3CDTF">2021-01-06T12:05:37Z</dcterms:modified>
</cp:coreProperties>
</file>